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12"/>
  </p:notesMasterIdLst>
  <p:handoutMasterIdLst>
    <p:handoutMasterId r:id="rId13"/>
  </p:handoutMasterIdLst>
  <p:sldIdLst>
    <p:sldId id="258" r:id="rId2"/>
    <p:sldId id="328" r:id="rId3"/>
    <p:sldId id="334" r:id="rId4"/>
    <p:sldId id="309" r:id="rId5"/>
    <p:sldId id="329" r:id="rId6"/>
    <p:sldId id="330" r:id="rId7"/>
    <p:sldId id="332" r:id="rId8"/>
    <p:sldId id="333" r:id="rId9"/>
    <p:sldId id="331" r:id="rId10"/>
    <p:sldId id="32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rk, Michaela" initials="SM" lastIdx="1" clrIdx="1">
    <p:extLst>
      <p:ext uri="{19B8F6BF-5375-455C-9EA6-DF929625EA0E}">
        <p15:presenceInfo xmlns:p15="http://schemas.microsoft.com/office/powerpoint/2012/main" userId="Stark, Michaela" providerId="None"/>
      </p:ext>
    </p:extLst>
  </p:cmAuthor>
  <p:cmAuthor id="2" name="Saskia Schomber" initials="SS" lastIdx="17" clrIdx="2">
    <p:extLst>
      <p:ext uri="{19B8F6BF-5375-455C-9EA6-DF929625EA0E}">
        <p15:presenceInfo xmlns:p15="http://schemas.microsoft.com/office/powerpoint/2012/main" userId="S::saskia.schomber@bwedu.de::072f0d71-6979-4246-94f7-7fea2c63c1f0" providerId="AD"/>
      </p:ext>
    </p:extLst>
  </p:cmAuthor>
  <p:cmAuthor id="3" name="Helge Baumann" initials="HB" lastIdx="3" clrIdx="3">
    <p:extLst>
      <p:ext uri="{19B8F6BF-5375-455C-9EA6-DF929625EA0E}">
        <p15:presenceInfo xmlns:p15="http://schemas.microsoft.com/office/powerpoint/2012/main" userId="Helge Bau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00" autoAdjust="0"/>
    <p:restoredTop sz="94620" autoAdjust="0"/>
  </p:normalViewPr>
  <p:slideViewPr>
    <p:cSldViewPr snapToGrid="0" showGuides="1">
      <p:cViewPr varScale="1">
        <p:scale>
          <a:sx n="118" d="100"/>
          <a:sy n="118" d="100"/>
        </p:scale>
        <p:origin x="344" y="19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110" d="100"/>
          <a:sy n="110" d="100"/>
        </p:scale>
        <p:origin x="518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AFF723E-1D30-134E-B1B2-506A6DECF3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F07F8E2-C22B-F74A-93F8-E6BCEC698AE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9DBFD-FAE6-3E41-ACEA-259A1401F44F}" type="datetimeFigureOut">
              <a:rPr lang="de-DE" smtClean="0"/>
              <a:pPr/>
              <a:t>12.05.20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1B79E05-472D-0B4D-AC55-5B4A99C7F0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147791-A6F0-F644-8FE9-893D1EE774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0767D0-BF52-C643-A7AF-F9711B20AF1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9398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1F4C4F-A843-EB41-A02D-558FE6266D04}" type="datetimeFigureOut">
              <a:rPr lang="de-DE" smtClean="0"/>
              <a:pPr/>
              <a:t>12.05.20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222E6-97CB-894A-B10C-04101548E0F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587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m.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0F746CFC-D7E8-462F-B9EC-C133A72F5964}"/>
              </a:ext>
            </a:extLst>
          </p:cNvPr>
          <p:cNvSpPr/>
          <p:nvPr userDrawn="1"/>
        </p:nvSpPr>
        <p:spPr>
          <a:xfrm>
            <a:off x="863600" y="1592263"/>
            <a:ext cx="11328400" cy="5265737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F3BFE8C2-01A3-4D2A-AD4C-E051895A21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3600" y="1602534"/>
            <a:ext cx="11328400" cy="525546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79651E7-2284-414C-B5FD-D70174DB46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333375"/>
            <a:ext cx="2029968" cy="2538318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F819E26D-F561-4B40-9600-FE38453AD6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600" y="4717280"/>
            <a:ext cx="10464800" cy="1124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de-DE" dirty="0"/>
              <a:t>HIER TITEL IN VERSALIEN EINFÜGEN</a:t>
            </a:r>
            <a:endParaRPr lang="en-US" dirty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BA84963B-0FB9-6C41-9720-BC6138A32DE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6DB8B85-7E87-9340-857A-65A23A22F266}" type="datetime1">
              <a:rPr lang="de-DE" smtClean="0"/>
              <a:pPr/>
              <a:t>12.05.20</a:t>
            </a:fld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1EE3427D-9ED7-0643-9E94-B5920BAB7D7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25438E78-196F-7C42-87F1-E98124E361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28ACE2-1BC1-403E-B945-F9B70B2E92A7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5930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. Aufzählung mittig blau">
    <p:bg>
      <p:bgPr>
        <a:solidFill>
          <a:schemeClr val="accent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DE1222A3-E021-4B3A-BE1D-672B5EE16E33}"/>
              </a:ext>
            </a:extLst>
          </p:cNvPr>
          <p:cNvSpPr/>
          <p:nvPr userDrawn="1"/>
        </p:nvSpPr>
        <p:spPr>
          <a:xfrm>
            <a:off x="876301" y="1592262"/>
            <a:ext cx="11315700" cy="5265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sz="18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5CD702-64EE-4A22-8437-152E8D632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0" y="4556411"/>
            <a:ext cx="9931400" cy="1644365"/>
          </a:xfrm>
        </p:spPr>
        <p:txBody>
          <a:bodyPr numCol="2">
            <a:normAutofit/>
          </a:bodyPr>
          <a:lstStyle>
            <a:lvl1pPr marL="0" indent="0">
              <a:lnSpc>
                <a:spcPts val="2600"/>
              </a:lnSpc>
              <a:buNone/>
              <a:defRPr sz="18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BB30BBC-A824-4666-BF02-1AB0EA09D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D2274-88D6-114C-8B2C-0BA56377A50A}" type="datetime1">
              <a:rPr lang="de-DE" smtClean="0"/>
              <a:pPr/>
              <a:t>12.05.20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ED0220-CF3A-4EA9-B81B-446A2087A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90CD49F-D340-43C2-8353-76FE46A9A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3E37-E7CB-473E-98CC-EA085E8A1C4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E535BFB-F6C4-4146-B56C-1F02DB4C352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422400" y="1957692"/>
            <a:ext cx="9906000" cy="2551004"/>
          </a:xfrm>
        </p:spPr>
        <p:txBody>
          <a:bodyPr numCol="1">
            <a:normAutofit/>
          </a:bodyPr>
          <a:lstStyle>
            <a:lvl1pPr algn="l" defTabSz="2597150">
              <a:lnSpc>
                <a:spcPts val="3600"/>
              </a:lnSpc>
              <a:buClr>
                <a:schemeClr val="accent1"/>
              </a:buClr>
              <a:defRPr sz="2400">
                <a:latin typeface="+mn-lt"/>
              </a:defRPr>
            </a:lvl1pPr>
            <a:lvl2pPr marL="717550" indent="-273050" algn="l">
              <a:lnSpc>
                <a:spcPts val="3600"/>
              </a:lnSpc>
              <a:buClr>
                <a:schemeClr val="accent1"/>
              </a:buClr>
              <a:defRPr sz="2000">
                <a:latin typeface="+mn-lt"/>
              </a:defRPr>
            </a:lvl2pPr>
            <a:lvl3pPr algn="l">
              <a:lnSpc>
                <a:spcPts val="3600"/>
              </a:lnSpc>
              <a:buClr>
                <a:schemeClr val="accent1"/>
              </a:buClr>
              <a:defRPr sz="1800">
                <a:latin typeface="+mn-lt"/>
              </a:defRPr>
            </a:lvl3pPr>
            <a:lvl4pPr algn="l">
              <a:lnSpc>
                <a:spcPts val="3600"/>
              </a:lnSpc>
              <a:buClr>
                <a:schemeClr val="accent1"/>
              </a:buClr>
              <a:defRPr sz="1600">
                <a:latin typeface="+mn-lt"/>
              </a:defRPr>
            </a:lvl4pPr>
            <a:lvl5pPr algn="l">
              <a:lnSpc>
                <a:spcPts val="3600"/>
              </a:lnSpc>
              <a:buClr>
                <a:schemeClr val="accent1"/>
              </a:buClr>
              <a:defRPr sz="1600">
                <a:latin typeface="+mn-lt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00ABCC48-F40A-4325-8648-1AEF602FF8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300" y="783042"/>
            <a:ext cx="10464800" cy="9715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HIER HEADLINE IN VERSALIEN EINFÜGEN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5F74F22D-DB82-E04A-A6DC-563FC3DF967C}"/>
              </a:ext>
            </a:extLst>
          </p:cNvPr>
          <p:cNvSpPr txBox="1">
            <a:spLocks/>
          </p:cNvSpPr>
          <p:nvPr userDrawn="1"/>
        </p:nvSpPr>
        <p:spPr>
          <a:xfrm>
            <a:off x="6860010" y="277754"/>
            <a:ext cx="5007124" cy="1702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000" b="1" i="0" dirty="0">
                <a:solidFill>
                  <a:schemeClr val="bg1"/>
                </a:solidFill>
                <a:latin typeface="+mj-lt"/>
              </a:rPr>
              <a:t>JUSTUS-LIEBIG-UNIVERSITÄT GIESSEN</a:t>
            </a:r>
          </a:p>
        </p:txBody>
      </p:sp>
    </p:spTree>
    <p:extLst>
      <p:ext uri="{BB962C8B-B14F-4D97-AF65-F5344CB8AC3E}">
        <p14:creationId xmlns:p14="http://schemas.microsoft.com/office/powerpoint/2010/main" val="1911556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itat">
    <p:bg>
      <p:bgPr>
        <a:solidFill>
          <a:schemeClr val="accent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164860-F903-4A1A-B4EF-3385E33A23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600" y="1592264"/>
            <a:ext cx="10464800" cy="2970212"/>
          </a:xfrm>
        </p:spPr>
        <p:txBody>
          <a:bodyPr anchor="b">
            <a:normAutofit/>
          </a:bodyPr>
          <a:lstStyle>
            <a:lvl1pPr>
              <a:lnSpc>
                <a:spcPts val="2500"/>
              </a:lnSpc>
              <a:defRPr sz="25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»Zitat hier einfügen«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600CA9F-5938-4363-AADF-F20CC2E4706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0101" y="4589464"/>
            <a:ext cx="8007351" cy="15001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Zitatquelle hier einfügen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6C51317-1551-4443-9471-A027A51B5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227AB2-B1DA-A64E-B7AF-554F8788D44E}" type="datetime1">
              <a:rPr lang="de-DE" smtClean="0"/>
              <a:pPr/>
              <a:t>12.05.20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AFD2B53-991D-46B1-B30F-5C0F5D7EE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3092FF8-BF70-4A92-B640-F06294E1A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CB3E37-E7CB-473E-98CC-EA085E8A1C4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B020386-5CBC-CD4E-BD82-8CAABDB74E93}"/>
              </a:ext>
            </a:extLst>
          </p:cNvPr>
          <p:cNvSpPr txBox="1">
            <a:spLocks/>
          </p:cNvSpPr>
          <p:nvPr userDrawn="1"/>
        </p:nvSpPr>
        <p:spPr>
          <a:xfrm>
            <a:off x="6860010" y="277754"/>
            <a:ext cx="5007124" cy="1702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000" b="1" i="0" dirty="0">
                <a:solidFill>
                  <a:schemeClr val="bg1"/>
                </a:solidFill>
                <a:latin typeface="+mj-lt"/>
              </a:rPr>
              <a:t>JUSTUS-LIEBIG-UNIVERSITÄT GIESSEN</a:t>
            </a:r>
          </a:p>
        </p:txBody>
      </p:sp>
    </p:spTree>
    <p:extLst>
      <p:ext uri="{BB962C8B-B14F-4D97-AF65-F5344CB8AC3E}">
        <p14:creationId xmlns:p14="http://schemas.microsoft.com/office/powerpoint/2010/main" val="833794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E8328A-BA0D-4FC3-96CC-C03A465CA7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9000" y="1592263"/>
            <a:ext cx="10464800" cy="868926"/>
          </a:xfrm>
        </p:spPr>
        <p:txBody>
          <a:bodyPr anchor="b">
            <a:normAutofit/>
          </a:bodyPr>
          <a:lstStyle>
            <a:lvl1pPr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de-DE" dirty="0"/>
              <a:t>ÜBERSCHRIFT IN VERSALIEN EINFÜGEN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5CD702-64EE-4A22-8437-152E8D632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999" y="2461190"/>
            <a:ext cx="7531100" cy="3739587"/>
          </a:xfrm>
        </p:spPr>
        <p:txBody>
          <a:bodyPr>
            <a:normAutofit/>
          </a:bodyPr>
          <a:lstStyle>
            <a:lvl1pPr marL="0" indent="0">
              <a:lnSpc>
                <a:spcPts val="2600"/>
              </a:lnSpc>
              <a:buNone/>
              <a:defRPr sz="1800">
                <a:latin typeface="+mn-lt"/>
              </a:defRPr>
            </a:lvl1pPr>
            <a:lvl2pPr marL="457200" indent="0">
              <a:lnSpc>
                <a:spcPts val="2600"/>
              </a:lnSpc>
              <a:buNone/>
              <a:defRPr sz="1600">
                <a:latin typeface="+mn-lt"/>
              </a:defRPr>
            </a:lvl2pPr>
            <a:lvl3pPr marL="914400" indent="0">
              <a:lnSpc>
                <a:spcPts val="2600"/>
              </a:lnSpc>
              <a:buNone/>
              <a:defRPr sz="1400">
                <a:latin typeface="+mn-lt"/>
              </a:defRPr>
            </a:lvl3pPr>
            <a:lvl4pPr marL="1371600" indent="0">
              <a:lnSpc>
                <a:spcPts val="2600"/>
              </a:lnSpc>
              <a:buNone/>
              <a:defRPr sz="1200">
                <a:latin typeface="+mn-lt"/>
              </a:defRPr>
            </a:lvl4pPr>
            <a:lvl5pPr marL="1828800" indent="0">
              <a:lnSpc>
                <a:spcPts val="2600"/>
              </a:lnSpc>
              <a:buNone/>
              <a:defRPr sz="1200">
                <a:latin typeface="+mn-lt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BB30BBC-A824-4666-BF02-1AB0EA09D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61B00-4768-9B45-A59D-558287E26A99}" type="datetime1">
              <a:rPr lang="de-DE" smtClean="0"/>
              <a:pPr/>
              <a:t>12.05.20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ED0220-CF3A-4EA9-B81B-446A2087A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90CD49F-D340-43C2-8353-76FE46A9A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3E37-E7CB-473E-98CC-EA085E8A1C4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8FC197D-872E-1D4D-B2C0-F4B5381E34F9}"/>
              </a:ext>
            </a:extLst>
          </p:cNvPr>
          <p:cNvSpPr txBox="1">
            <a:spLocks/>
          </p:cNvSpPr>
          <p:nvPr userDrawn="1"/>
        </p:nvSpPr>
        <p:spPr>
          <a:xfrm>
            <a:off x="6860010" y="277754"/>
            <a:ext cx="5007124" cy="1702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000" b="1" i="0" dirty="0">
                <a:solidFill>
                  <a:srgbClr val="53606B"/>
                </a:solidFill>
                <a:latin typeface="+mj-lt"/>
              </a:rPr>
              <a:t>JUSTUS-LIEBIG-UNIVERSITÄT GIESSEN</a:t>
            </a:r>
          </a:p>
        </p:txBody>
      </p:sp>
    </p:spTree>
    <p:extLst>
      <p:ext uri="{BB962C8B-B14F-4D97-AF65-F5344CB8AC3E}">
        <p14:creationId xmlns:p14="http://schemas.microsoft.com/office/powerpoint/2010/main" val="1455175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97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E8328A-BA0D-4FC3-96CC-C03A465CA7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300" y="808680"/>
            <a:ext cx="10452099" cy="97159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HIER HEADLINE IN VERSALIEN EINFÜGEN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5CD702-64EE-4A22-8437-152E8D632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600" y="1780275"/>
            <a:ext cx="10464800" cy="4420501"/>
          </a:xfrm>
        </p:spPr>
        <p:txBody>
          <a:bodyPr numCol="2">
            <a:norm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400"/>
            </a:lvl2pPr>
            <a:lvl3pPr marL="914400" indent="0">
              <a:lnSpc>
                <a:spcPts val="2600"/>
              </a:lnSpc>
              <a:buNone/>
              <a:defRPr sz="1200"/>
            </a:lvl3pPr>
            <a:lvl4pPr marL="1371600" indent="0">
              <a:lnSpc>
                <a:spcPts val="2600"/>
              </a:lnSpc>
              <a:buNone/>
              <a:defRPr sz="1100"/>
            </a:lvl4pPr>
            <a:lvl5pPr marL="1828800" indent="0">
              <a:lnSpc>
                <a:spcPts val="2600"/>
              </a:lnSpc>
              <a:buNone/>
              <a:defRPr sz="11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BB30BBC-A824-4666-BF02-1AB0EA09D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+mn-lt"/>
              </a:defRPr>
            </a:lvl1pPr>
          </a:lstStyle>
          <a:p>
            <a:fld id="{23B509E4-1AAA-884A-AA11-844E23A50BF4}" type="datetime1">
              <a:rPr lang="de-DE" smtClean="0"/>
              <a:pPr/>
              <a:t>12.05.20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ED0220-CF3A-4EA9-B81B-446A2087A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90CD49F-D340-43C2-8353-76FE46A9A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3E37-E7CB-473E-98CC-EA085E8A1C4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5C22446-287B-5340-938D-378A431270A4}"/>
              </a:ext>
            </a:extLst>
          </p:cNvPr>
          <p:cNvSpPr txBox="1">
            <a:spLocks/>
          </p:cNvSpPr>
          <p:nvPr userDrawn="1"/>
        </p:nvSpPr>
        <p:spPr>
          <a:xfrm>
            <a:off x="6860010" y="277754"/>
            <a:ext cx="5007124" cy="1702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000" b="1" i="0" dirty="0">
                <a:solidFill>
                  <a:srgbClr val="53606B"/>
                </a:solidFill>
                <a:latin typeface="+mj-lt"/>
              </a:rPr>
              <a:t>JUSTUS-LIEBIG-UNIVERSITÄT GIESSEN</a:t>
            </a:r>
          </a:p>
        </p:txBody>
      </p:sp>
    </p:spTree>
    <p:extLst>
      <p:ext uri="{BB962C8B-B14F-4D97-AF65-F5344CB8AC3E}">
        <p14:creationId xmlns:p14="http://schemas.microsoft.com/office/powerpoint/2010/main" val="2629281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folie groß mit Beschrei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57CB81E2-10AB-4A5A-B3DA-02F87BA3BA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3600" y="1592263"/>
            <a:ext cx="11328400" cy="526573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645B5-9C78-0C42-AFA3-66A5CB6296E2}" type="datetime1">
              <a:rPr lang="de-DE" smtClean="0"/>
              <a:pPr/>
              <a:t>12.05.20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1D3AF9E-1737-4290-9CDF-CEF8966ED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4520726"/>
            <a:ext cx="10464800" cy="1321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500">
                <a:latin typeface="+mj-lt"/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8ACE2-1BC1-403E-B945-F9B70B2E92A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48CC4EA-B506-BC45-900A-4869786EC380}"/>
              </a:ext>
            </a:extLst>
          </p:cNvPr>
          <p:cNvSpPr txBox="1">
            <a:spLocks/>
          </p:cNvSpPr>
          <p:nvPr userDrawn="1"/>
        </p:nvSpPr>
        <p:spPr>
          <a:xfrm>
            <a:off x="6860010" y="277754"/>
            <a:ext cx="5007124" cy="1702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000" b="1" i="0" dirty="0">
                <a:solidFill>
                  <a:srgbClr val="53606B"/>
                </a:solidFill>
                <a:latin typeface="+mj-lt"/>
              </a:rPr>
              <a:t>JUSTUS-LIEBIG-UNIVERSITÄT GIESSEN</a:t>
            </a:r>
          </a:p>
        </p:txBody>
      </p:sp>
    </p:spTree>
    <p:extLst>
      <p:ext uri="{BB962C8B-B14F-4D97-AF65-F5344CB8AC3E}">
        <p14:creationId xmlns:p14="http://schemas.microsoft.com/office/powerpoint/2010/main" val="1393042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Bilder mit Überschrif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0EE1833-B22A-4FF2-A2CF-954411FDD4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38259" y="1228484"/>
            <a:ext cx="5130799" cy="365126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BILDÜBERSCHRIFT 1 IN VERSALIEN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115B0C1-DEE9-4AC5-B8AF-E6CEC736FCF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98547" y="1228484"/>
            <a:ext cx="5129853" cy="365127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BILDÜBERSCHRIFT 2 IN VERSALIEN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672A44D-9EA5-4973-BF81-F6A558A4F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F41EE-1368-5D4B-9F6C-E36BDBEE59D4}" type="datetime1">
              <a:rPr lang="de-DE" smtClean="0"/>
              <a:pPr/>
              <a:t>12.05.20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F78E044-7B77-4048-B926-0F3C1495E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7E4BEB7-3A41-41D7-A8F4-4CCF07619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3E37-E7CB-473E-98CC-EA085E8A1C4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3632272B-ED07-4B00-85B8-F8D4C541F70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3600" y="1595846"/>
            <a:ext cx="5016500" cy="3311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D6738182-F886-4FA1-B7D7-371FB4A184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1900" y="1600286"/>
            <a:ext cx="5004512" cy="3307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2E3933DF-DBA7-4254-B94C-4AD2D57C439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37315" y="4989341"/>
            <a:ext cx="5130799" cy="1176504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Optional: Bildunterschrift 1 hier einfügen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D291BA23-ED90-4ACD-A58E-985A128848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7603" y="4989341"/>
            <a:ext cx="5129853" cy="1176510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Optional: Bildunterschrift 2 hier einfügen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FF429547-B425-624D-9509-BAA2B789347D}"/>
              </a:ext>
            </a:extLst>
          </p:cNvPr>
          <p:cNvSpPr txBox="1">
            <a:spLocks/>
          </p:cNvSpPr>
          <p:nvPr userDrawn="1"/>
        </p:nvSpPr>
        <p:spPr>
          <a:xfrm>
            <a:off x="6860010" y="277754"/>
            <a:ext cx="5007124" cy="1702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000" b="1" i="0" dirty="0">
                <a:solidFill>
                  <a:srgbClr val="53606B"/>
                </a:solidFill>
                <a:latin typeface="+mj-lt"/>
              </a:rPr>
              <a:t>JUSTUS-LIEBIG-UNIVERSITÄT GIESSEN</a:t>
            </a:r>
          </a:p>
        </p:txBody>
      </p:sp>
    </p:spTree>
    <p:extLst>
      <p:ext uri="{BB962C8B-B14F-4D97-AF65-F5344CB8AC3E}">
        <p14:creationId xmlns:p14="http://schemas.microsoft.com/office/powerpoint/2010/main" val="837003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CAAF7A20-CA0E-4D2A-81F6-A36F0D66C8FF}"/>
              </a:ext>
            </a:extLst>
          </p:cNvPr>
          <p:cNvSpPr/>
          <p:nvPr userDrawn="1"/>
        </p:nvSpPr>
        <p:spPr>
          <a:xfrm>
            <a:off x="863600" y="1592263"/>
            <a:ext cx="11328400" cy="3646309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BD7C-F9CA-4544-8357-D85C83421CD9}" type="datetime1">
              <a:rPr lang="de-DE" smtClean="0"/>
              <a:pPr/>
              <a:t>12.05.20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8ACE2-1BC1-403E-B945-F9B70B2E92A7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79651E7-2284-414C-B5FD-D70174DB46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333375"/>
            <a:ext cx="2029968" cy="2538318"/>
          </a:xfrm>
          <a:prstGeom prst="rect">
            <a:avLst/>
          </a:prstGeo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256105D-936D-4BCF-BF19-DD391F1490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811284"/>
            <a:ext cx="11328400" cy="1354566"/>
          </a:xfrm>
          <a:solidFill>
            <a:schemeClr val="accent1">
              <a:alpha val="90000"/>
            </a:schemeClr>
          </a:solidFill>
        </p:spPr>
        <p:txBody>
          <a:bodyPr anchor="ctr">
            <a:normAutofit/>
          </a:bodyPr>
          <a:lstStyle>
            <a:lvl1pPr marL="361950" indent="0">
              <a:buNone/>
              <a:tabLst>
                <a:tab pos="447675" algn="l"/>
              </a:tabLst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ABSCHIEDSFORMEL IN VERSALIEN EINFÜGEN</a:t>
            </a:r>
          </a:p>
        </p:txBody>
      </p:sp>
    </p:spTree>
    <p:extLst>
      <p:ext uri="{BB962C8B-B14F-4D97-AF65-F5344CB8AC3E}">
        <p14:creationId xmlns:p14="http://schemas.microsoft.com/office/powerpoint/2010/main" val="4690494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aler Titel für Zweit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0F746CFC-D7E8-462F-B9EC-C133A72F5964}"/>
              </a:ext>
            </a:extLst>
          </p:cNvPr>
          <p:cNvSpPr/>
          <p:nvPr userDrawn="1"/>
        </p:nvSpPr>
        <p:spPr>
          <a:xfrm>
            <a:off x="863600" y="1592263"/>
            <a:ext cx="11328400" cy="5265737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42A6B-B375-714F-8966-714DE435E008}" type="datetime1">
              <a:rPr lang="de-DE" smtClean="0"/>
              <a:pPr/>
              <a:t>12.05.20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8ACE2-1BC1-403E-B945-F9B70B2E92A7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1D3AF9E-1737-4290-9CDF-CEF8966EDF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9000" y="4811284"/>
            <a:ext cx="10464800" cy="1252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spcAft>
                <a:spcPts val="5200"/>
              </a:spcAft>
              <a:defRPr sz="3600" spc="0"/>
            </a:lvl1pPr>
          </a:lstStyle>
          <a:p>
            <a:r>
              <a:rPr lang="de-DE" dirty="0"/>
              <a:t>HIER TITEL IN VERSALIEN EINFÜGEN</a:t>
            </a:r>
            <a:endParaRPr lang="en-US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F374F239-C7F8-274D-8F23-C4FE3A62283D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324165" y="333375"/>
            <a:ext cx="4004236" cy="9350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de-DE" dirty="0"/>
              <a:t>Logo mit Klick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082352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aler Titel für Zweitlogo &amp; Copy-Text">
    <p:bg>
      <p:bgPr>
        <a:solidFill>
          <a:schemeClr val="accent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F1BB5D8-089D-42AD-A39C-FD15FA491110}"/>
              </a:ext>
            </a:extLst>
          </p:cNvPr>
          <p:cNvSpPr/>
          <p:nvPr userDrawn="1"/>
        </p:nvSpPr>
        <p:spPr>
          <a:xfrm>
            <a:off x="431800" y="1592263"/>
            <a:ext cx="11760200" cy="5265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0E912-98B4-8047-86FD-81EE17B84DEA}" type="datetime1">
              <a:rPr lang="de-DE" smtClean="0"/>
              <a:pPr/>
              <a:t>12.05.20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8ACE2-1BC1-403E-B945-F9B70B2E92A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9EBDCD2-0D69-4EB9-8A5F-98B2EA182F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600" y="4717280"/>
            <a:ext cx="5232400" cy="11247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just"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de-DE" dirty="0"/>
              <a:t>Hier Titel einfügen</a:t>
            </a:r>
            <a:endParaRPr lang="en-US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3EF38E61-1B25-B944-A9FD-31622B73EE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24164" y="2205038"/>
            <a:ext cx="4004236" cy="1223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Logo mit Klick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092375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E8328A-BA0D-4FC3-96CC-C03A465CA7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de-DE" dirty="0"/>
              <a:t>ÜBERSCHRIFT IN VERSALIEN EINFÜGEN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5CD702-64EE-4A22-8437-152E8D632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600" y="1834171"/>
            <a:ext cx="10464800" cy="4366604"/>
          </a:xfrm>
        </p:spPr>
        <p:txBody>
          <a:bodyPr numCol="1">
            <a:normAutofit/>
          </a:bodyPr>
          <a:lstStyle>
            <a:lvl1pPr marL="0" indent="0">
              <a:buNone/>
              <a:defRPr sz="1600">
                <a:latin typeface="+mn-lt"/>
              </a:defRPr>
            </a:lvl1pPr>
            <a:lvl2pPr marL="457200" indent="0">
              <a:buNone/>
              <a:defRPr sz="1400">
                <a:latin typeface="+mn-lt"/>
              </a:defRPr>
            </a:lvl2pPr>
            <a:lvl3pPr marL="914400" indent="0">
              <a:buNone/>
              <a:defRPr sz="1200">
                <a:latin typeface="+mn-lt"/>
              </a:defRPr>
            </a:lvl3pPr>
            <a:lvl4pPr marL="1371600" indent="0">
              <a:buNone/>
              <a:defRPr sz="1100">
                <a:latin typeface="+mn-lt"/>
              </a:defRPr>
            </a:lvl4pPr>
            <a:lvl5pPr marL="1828800" indent="0">
              <a:buNone/>
              <a:defRPr sz="1100">
                <a:latin typeface="+mn-lt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BB30BBC-A824-4666-BF02-1AB0EA09D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6F8F7-899F-EC49-A5A2-46BF8C663848}" type="datetime1">
              <a:rPr lang="de-DE" smtClean="0"/>
              <a:pPr/>
              <a:t>12.05.20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ED0220-CF3A-4EA9-B81B-446A2087A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90CD49F-D340-43C2-8353-76FE46A9A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3E37-E7CB-473E-98CC-EA085E8A1C4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A2AAF7E1-642A-3C48-A838-21ED98E88707}"/>
              </a:ext>
            </a:extLst>
          </p:cNvPr>
          <p:cNvSpPr txBox="1">
            <a:spLocks/>
          </p:cNvSpPr>
          <p:nvPr userDrawn="1"/>
        </p:nvSpPr>
        <p:spPr>
          <a:xfrm>
            <a:off x="6860010" y="277754"/>
            <a:ext cx="5007124" cy="1702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000" b="1" i="0" dirty="0">
                <a:solidFill>
                  <a:srgbClr val="53606B"/>
                </a:solidFill>
                <a:latin typeface="+mj-lt"/>
              </a:rPr>
              <a:t>JUSTUS-LIEBIG-UNIVERSITÄT GIESSEN</a:t>
            </a:r>
          </a:p>
        </p:txBody>
      </p:sp>
    </p:spTree>
    <p:extLst>
      <p:ext uri="{BB962C8B-B14F-4D97-AF65-F5344CB8AC3E}">
        <p14:creationId xmlns:p14="http://schemas.microsoft.com/office/powerpoint/2010/main" val="3623383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5BD375E-1F20-4023-97DA-18E162FCB4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6300" y="1825625"/>
            <a:ext cx="5004512" cy="4351338"/>
          </a:xfrm>
        </p:spPr>
        <p:txBody>
          <a:bodyPr/>
          <a:lstStyle>
            <a:lvl1pPr>
              <a:buClr>
                <a:schemeClr val="accent1"/>
              </a:buClr>
              <a:defRPr>
                <a:latin typeface="+mn-lt"/>
              </a:defRPr>
            </a:lvl1pPr>
            <a:lvl2pPr>
              <a:buClr>
                <a:schemeClr val="accent1"/>
              </a:buClr>
              <a:defRPr>
                <a:latin typeface="+mn-lt"/>
              </a:defRPr>
            </a:lvl2pPr>
            <a:lvl3pPr>
              <a:buClr>
                <a:schemeClr val="accent1"/>
              </a:buClr>
              <a:defRPr>
                <a:latin typeface="+mn-lt"/>
              </a:defRPr>
            </a:lvl3pPr>
            <a:lvl4pPr>
              <a:buClr>
                <a:schemeClr val="accent1"/>
              </a:buClr>
              <a:defRPr>
                <a:latin typeface="+mn-lt"/>
              </a:defRPr>
            </a:lvl4pPr>
            <a:lvl5pPr>
              <a:buClr>
                <a:schemeClr val="accent1"/>
              </a:buClr>
              <a:defRPr>
                <a:latin typeface="+mn-lt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06DF97D-F639-4B0E-AFAF-4D50DED700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3888" y="1825625"/>
            <a:ext cx="5004512" cy="4351338"/>
          </a:xfrm>
        </p:spPr>
        <p:txBody>
          <a:bodyPr/>
          <a:lstStyle>
            <a:lvl1pPr>
              <a:buClr>
                <a:schemeClr val="accent1"/>
              </a:buClr>
              <a:defRPr>
                <a:latin typeface="+mn-lt"/>
              </a:defRPr>
            </a:lvl1pPr>
            <a:lvl2pPr>
              <a:buClr>
                <a:schemeClr val="accent1"/>
              </a:buClr>
              <a:defRPr>
                <a:latin typeface="+mn-lt"/>
              </a:defRPr>
            </a:lvl2pPr>
            <a:lvl3pPr>
              <a:buClr>
                <a:schemeClr val="accent1"/>
              </a:buClr>
              <a:defRPr>
                <a:latin typeface="+mn-lt"/>
              </a:defRPr>
            </a:lvl3pPr>
            <a:lvl4pPr>
              <a:buClr>
                <a:schemeClr val="accent1"/>
              </a:buClr>
              <a:defRPr>
                <a:latin typeface="+mn-lt"/>
              </a:defRPr>
            </a:lvl4pPr>
            <a:lvl5pPr>
              <a:buClr>
                <a:schemeClr val="accent1"/>
              </a:buClr>
              <a:defRPr>
                <a:latin typeface="+mn-lt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B55C2B2-608F-4D93-9FCC-687874A80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3488-2EA9-4848-BDDC-355F819E37AF}" type="datetime1">
              <a:rPr lang="de-DE" smtClean="0"/>
              <a:pPr/>
              <a:t>12.05.20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A184261-C9CF-46A0-8C08-5BD19F0F7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C700299-4A15-4BE0-BA5C-BE9710E60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3E37-E7CB-473E-98CC-EA085E8A1C4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itelplatzhalter 1">
            <a:extLst>
              <a:ext uri="{FF2B5EF4-FFF2-40B4-BE49-F238E27FC236}">
                <a16:creationId xmlns:a16="http://schemas.microsoft.com/office/drawing/2014/main" id="{CCE94487-264F-489D-8EA8-7CB86F52D0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300" y="808680"/>
            <a:ext cx="10464800" cy="9715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de-DE" dirty="0"/>
              <a:t>ÜBERSCHRIFT IN VERSALIEN EINFÜGEN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74D02293-EB70-E44D-A8FD-81D6EC48D3E9}"/>
              </a:ext>
            </a:extLst>
          </p:cNvPr>
          <p:cNvSpPr txBox="1">
            <a:spLocks/>
          </p:cNvSpPr>
          <p:nvPr userDrawn="1"/>
        </p:nvSpPr>
        <p:spPr>
          <a:xfrm>
            <a:off x="6860010" y="277754"/>
            <a:ext cx="5007124" cy="1702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000" b="1" i="0" dirty="0">
                <a:solidFill>
                  <a:srgbClr val="53606B"/>
                </a:solidFill>
                <a:latin typeface="+mj-lt"/>
              </a:rPr>
              <a:t>JUSTUS-LIEBIG-UNIVERSITÄT GIESSEN</a:t>
            </a:r>
          </a:p>
        </p:txBody>
      </p:sp>
    </p:spTree>
    <p:extLst>
      <p:ext uri="{BB962C8B-B14F-4D97-AF65-F5344CB8AC3E}">
        <p14:creationId xmlns:p14="http://schemas.microsoft.com/office/powerpoint/2010/main" val="550527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04">
          <p15:clr>
            <a:srgbClr val="FBAE40"/>
          </p15:clr>
        </p15:guide>
        <p15:guide id="2" pos="397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64DEA37-33CE-4BC2-828B-6989E0910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6300" y="1780275"/>
            <a:ext cx="5004512" cy="724800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987088C-F9C1-4195-ADB3-C5BC0DDCD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3888" y="1780275"/>
            <a:ext cx="5032029" cy="724800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8A8BB69-5837-4E46-9DA6-9936B0841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188FB-A551-C64A-A4A3-980E4E98EF92}" type="datetime1">
              <a:rPr lang="de-DE" smtClean="0"/>
              <a:pPr/>
              <a:t>12.05.20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0DAE434-49A1-4F05-B28D-7DFE8D6BB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CA825F0-A7CE-490C-810C-607C8BEB1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29F2-15A8-41B1-9F61-E59362F7F1E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0F861DFC-7332-47EA-8BDC-CAD46079EE2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76300" y="2505075"/>
            <a:ext cx="5004512" cy="3695700"/>
          </a:xfrm>
        </p:spPr>
        <p:txBody>
          <a:bodyPr/>
          <a:lstStyle>
            <a:lvl1pPr>
              <a:buClr>
                <a:schemeClr val="accent1"/>
              </a:buClr>
              <a:defRPr>
                <a:latin typeface="+mn-lt"/>
              </a:defRPr>
            </a:lvl1pPr>
            <a:lvl2pPr>
              <a:buClr>
                <a:schemeClr val="accent1"/>
              </a:buClr>
              <a:defRPr>
                <a:latin typeface="+mn-lt"/>
              </a:defRPr>
            </a:lvl2pPr>
            <a:lvl3pPr>
              <a:buClr>
                <a:schemeClr val="accent1"/>
              </a:buClr>
              <a:defRPr>
                <a:latin typeface="+mn-lt"/>
              </a:defRPr>
            </a:lvl3pPr>
            <a:lvl4pPr>
              <a:buClr>
                <a:schemeClr val="accent1"/>
              </a:buClr>
              <a:defRPr>
                <a:latin typeface="+mn-lt"/>
              </a:defRPr>
            </a:lvl4pPr>
            <a:lvl5pPr>
              <a:buClr>
                <a:schemeClr val="accent1"/>
              </a:buClr>
              <a:defRPr>
                <a:latin typeface="+mn-lt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CDDE1DF5-9BA8-4588-8C71-7A9682C10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3888" y="2505075"/>
            <a:ext cx="5004512" cy="3695700"/>
          </a:xfrm>
        </p:spPr>
        <p:txBody>
          <a:bodyPr/>
          <a:lstStyle>
            <a:lvl1pPr>
              <a:buClr>
                <a:schemeClr val="accent1"/>
              </a:buClr>
              <a:defRPr>
                <a:latin typeface="+mn-lt"/>
              </a:defRPr>
            </a:lvl1pPr>
            <a:lvl2pPr>
              <a:buClr>
                <a:schemeClr val="accent1"/>
              </a:buClr>
              <a:defRPr>
                <a:latin typeface="+mn-lt"/>
              </a:defRPr>
            </a:lvl2pPr>
            <a:lvl3pPr>
              <a:buClr>
                <a:schemeClr val="accent1"/>
              </a:buClr>
              <a:defRPr>
                <a:latin typeface="+mn-lt"/>
              </a:defRPr>
            </a:lvl3pPr>
            <a:lvl4pPr>
              <a:buClr>
                <a:schemeClr val="accent1"/>
              </a:buClr>
              <a:defRPr>
                <a:latin typeface="+mn-lt"/>
              </a:defRPr>
            </a:lvl4pPr>
            <a:lvl5pPr>
              <a:buClr>
                <a:schemeClr val="accent1"/>
              </a:buClr>
              <a:defRPr>
                <a:latin typeface="+mn-lt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CFEEDB58-0F3E-46D6-8030-8F9B3F2A42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300" y="808680"/>
            <a:ext cx="10464800" cy="9715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de-DE" dirty="0"/>
              <a:t>ÜBERSCHRIFT IN VERSALIEN EINFÜGEN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A41A4EE8-12A4-4444-919C-437260B64416}"/>
              </a:ext>
            </a:extLst>
          </p:cNvPr>
          <p:cNvSpPr txBox="1">
            <a:spLocks/>
          </p:cNvSpPr>
          <p:nvPr userDrawn="1"/>
        </p:nvSpPr>
        <p:spPr>
          <a:xfrm>
            <a:off x="6860010" y="277754"/>
            <a:ext cx="5007124" cy="1702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000" b="1" i="0" dirty="0">
                <a:solidFill>
                  <a:srgbClr val="53606B"/>
                </a:solidFill>
                <a:latin typeface="+mj-lt"/>
              </a:rPr>
              <a:t>JUSTUS-LIEBIG-UNIVERSITÄT GIESSEN</a:t>
            </a:r>
          </a:p>
        </p:txBody>
      </p:sp>
    </p:spTree>
    <p:extLst>
      <p:ext uri="{BB962C8B-B14F-4D97-AF65-F5344CB8AC3E}">
        <p14:creationId xmlns:p14="http://schemas.microsoft.com/office/powerpoint/2010/main" val="1926194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tandard 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1FB623-12B6-452B-B532-AD1EABC824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ÜBERSCHRIFT IN VERSALIEN EINFÜGEN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21ED7B3-22AC-4052-AE31-FB30EFE5F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0FCE-0B6E-DA46-B65E-BFCC625E7770}" type="datetime1">
              <a:rPr lang="de-DE" smtClean="0"/>
              <a:pPr/>
              <a:t>12.05.20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BFBCF81-93C2-43A3-BCB6-B60820632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AA7813-12B2-44BA-9E80-2E75D8A0B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3E37-E7CB-473E-98CC-EA085E8A1C4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1A6AED74-0179-7746-8E52-524EF0516F2E}"/>
              </a:ext>
            </a:extLst>
          </p:cNvPr>
          <p:cNvSpPr txBox="1">
            <a:spLocks/>
          </p:cNvSpPr>
          <p:nvPr userDrawn="1"/>
        </p:nvSpPr>
        <p:spPr>
          <a:xfrm>
            <a:off x="6860010" y="277754"/>
            <a:ext cx="5007124" cy="1702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000" b="1" i="0" dirty="0">
                <a:solidFill>
                  <a:srgbClr val="53606B"/>
                </a:solidFill>
                <a:latin typeface="+mj-lt"/>
              </a:rPr>
              <a:t>JUSTUS-LIEBIG-UNIVERSITÄT GIESSEN</a:t>
            </a:r>
          </a:p>
        </p:txBody>
      </p:sp>
    </p:spTree>
    <p:extLst>
      <p:ext uri="{BB962C8B-B14F-4D97-AF65-F5344CB8AC3E}">
        <p14:creationId xmlns:p14="http://schemas.microsoft.com/office/powerpoint/2010/main" val="4265040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2DFE88A-3502-442B-B87D-0C7EEC5D0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9D947-D5F5-2E40-B087-8D61D631A843}" type="datetime1">
              <a:rPr lang="de-DE" smtClean="0"/>
              <a:pPr/>
              <a:t>12.05.20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F7D4277-FB91-45EE-9FA1-945830E27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9C7B419-72DD-4DC5-A02D-A01900EAF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3E37-E7CB-473E-98CC-EA085E8A1C4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E784D16A-6024-F247-B63E-1ACFEFFD4451}"/>
              </a:ext>
            </a:extLst>
          </p:cNvPr>
          <p:cNvSpPr txBox="1">
            <a:spLocks/>
          </p:cNvSpPr>
          <p:nvPr userDrawn="1"/>
        </p:nvSpPr>
        <p:spPr>
          <a:xfrm>
            <a:off x="6860010" y="277754"/>
            <a:ext cx="5007124" cy="1702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000" b="1" i="0" dirty="0">
                <a:solidFill>
                  <a:srgbClr val="53606B"/>
                </a:solidFill>
                <a:latin typeface="+mj-lt"/>
              </a:rPr>
              <a:t>JUSTUS-LIEBIG-UNIVERSITÄT GIESSEN</a:t>
            </a:r>
          </a:p>
        </p:txBody>
      </p:sp>
    </p:spTree>
    <p:extLst>
      <p:ext uri="{BB962C8B-B14F-4D97-AF65-F5344CB8AC3E}">
        <p14:creationId xmlns:p14="http://schemas.microsoft.com/office/powerpoint/2010/main" val="3857745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. Aufzählung mit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5CD702-64EE-4A22-8437-152E8D632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2240264"/>
            <a:ext cx="10896600" cy="761507"/>
          </a:xfrm>
          <a:prstGeom prst="rect">
            <a:avLst/>
          </a:prstGeom>
        </p:spPr>
        <p:txBody>
          <a:bodyPr numCol="1">
            <a:normAutofit/>
          </a:bodyPr>
          <a:lstStyle>
            <a:lvl1pPr marL="0" indent="0">
              <a:buNone/>
              <a:defRPr sz="18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BB30BBC-A824-4666-BF02-1AB0EA09D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FADD-0FAE-5E4C-BD32-ECA5F2C744AE}" type="datetime1">
              <a:rPr lang="de-DE" smtClean="0"/>
              <a:pPr/>
              <a:t>12.05.20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ED0220-CF3A-4EA9-B81B-446A2087A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90CD49F-D340-43C2-8353-76FE46A9A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3E37-E7CB-473E-98CC-EA085E8A1C4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E535BFB-F6C4-4146-B56C-1F02DB4C352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187701" y="3649771"/>
            <a:ext cx="8140700" cy="2551004"/>
          </a:xfrm>
          <a:prstGeom prst="rect">
            <a:avLst/>
          </a:prstGeom>
        </p:spPr>
        <p:txBody>
          <a:bodyPr lIns="72000" tIns="36000" rIns="0" bIns="36000" numCol="1">
            <a:normAutofit/>
          </a:bodyPr>
          <a:lstStyle>
            <a:lvl1pPr marL="228600" indent="-228600" algn="l">
              <a:buClr>
                <a:schemeClr val="accent1"/>
              </a:buClr>
              <a:defRPr sz="2400">
                <a:latin typeface="+mn-lt"/>
              </a:defRPr>
            </a:lvl1pPr>
            <a:lvl2pPr algn="l">
              <a:buClr>
                <a:schemeClr val="accent1"/>
              </a:buClr>
              <a:defRPr sz="2000">
                <a:latin typeface="+mn-lt"/>
              </a:defRPr>
            </a:lvl2pPr>
            <a:lvl3pPr algn="l">
              <a:buClr>
                <a:schemeClr val="accent1"/>
              </a:buClr>
              <a:defRPr sz="1800">
                <a:latin typeface="+mn-lt"/>
              </a:defRPr>
            </a:lvl3pPr>
            <a:lvl4pPr algn="l">
              <a:buClr>
                <a:schemeClr val="accent1"/>
              </a:buClr>
              <a:defRPr sz="1600">
                <a:latin typeface="+mn-lt"/>
              </a:defRPr>
            </a:lvl4pPr>
            <a:lvl5pPr algn="l">
              <a:buClr>
                <a:schemeClr val="accent1"/>
              </a:buClr>
              <a:defRPr sz="1600">
                <a:latin typeface="+mn-lt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3CCDD2A8-0C17-46BD-BE7F-28D02DCBCA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1" y="808680"/>
            <a:ext cx="10909300" cy="9715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ÜBERSCHRIFT IN VERSALIEN EINFÜGEN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4EC20AD2-6B27-F54A-95F6-21589C424C8B}"/>
              </a:ext>
            </a:extLst>
          </p:cNvPr>
          <p:cNvSpPr txBox="1">
            <a:spLocks/>
          </p:cNvSpPr>
          <p:nvPr userDrawn="1"/>
        </p:nvSpPr>
        <p:spPr>
          <a:xfrm>
            <a:off x="6860010" y="277754"/>
            <a:ext cx="5007124" cy="1702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000" b="1" i="0" dirty="0">
                <a:solidFill>
                  <a:srgbClr val="53606B"/>
                </a:solidFill>
                <a:latin typeface="+mj-lt"/>
              </a:rPr>
              <a:t>JUSTUS-LIEBIG-UNIVERSITÄT GIESSEN</a:t>
            </a:r>
          </a:p>
        </p:txBody>
      </p:sp>
    </p:spTree>
    <p:extLst>
      <p:ext uri="{BB962C8B-B14F-4D97-AF65-F5344CB8AC3E}">
        <p14:creationId xmlns:p14="http://schemas.microsoft.com/office/powerpoint/2010/main" val="118114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B1B08-4D62-314E-8F61-FE0260FF47DA}" type="datetime1">
              <a:rPr lang="de-DE" smtClean="0"/>
              <a:pPr/>
              <a:t>12.05.20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8ACE2-1BC1-403E-B945-F9B70B2E92A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40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0" userDrawn="1">
          <p15:clr>
            <a:srgbClr val="F26B43"/>
          </p15:clr>
        </p15:guide>
        <p15:guide id="2" orient="horz" pos="3884" userDrawn="1">
          <p15:clr>
            <a:srgbClr val="F26B43"/>
          </p15:clr>
        </p15:guide>
        <p15:guide id="3" pos="272" userDrawn="1">
          <p15:clr>
            <a:srgbClr val="F26B43"/>
          </p15:clr>
        </p15:guide>
        <p15:guide id="4" pos="7408" userDrawn="1">
          <p15:clr>
            <a:srgbClr val="F26B43"/>
          </p15:clr>
        </p15:guide>
        <p15:guide id="5" orient="horz" pos="1003" userDrawn="1">
          <p15:clr>
            <a:srgbClr val="F26B43"/>
          </p15:clr>
        </p15:guide>
        <p15:guide id="6" pos="544" userDrawn="1">
          <p15:clr>
            <a:srgbClr val="C35EA4"/>
          </p15:clr>
        </p15:guide>
        <p15:guide id="7" orient="horz" pos="3680" userDrawn="1">
          <p15:clr>
            <a:srgbClr val="F26B43"/>
          </p15:clr>
        </p15:guide>
        <p15:guide id="8" pos="71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-giessen.de/fbz/fb04/institute/altertum" TargetMode="External"/><Relationship Id="rId2" Type="http://schemas.openxmlformats.org/officeDocument/2006/relationships/hyperlink" Target="mailto:harald.zuehlsdorf@archaeologie.uni-giessen.de" TargetMode="Externa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uni-giessen.de/studium/studienangebot/bachelor/kd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cdn.pixabay.com/photo/2012/04/11/16/17/thinker-28741_960_720.png" TargetMode="External"/><Relationship Id="rId4" Type="http://schemas.openxmlformats.org/officeDocument/2006/relationships/hyperlink" Target="https://pixabay.com/de/denker-denken-person-idee-28741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DB18E08-795E-0045-999C-9EC47E26CF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4" t="17757" r="225"/>
          <a:stretch/>
        </p:blipFill>
        <p:spPr>
          <a:xfrm>
            <a:off x="889000" y="333375"/>
            <a:ext cx="7523590" cy="5249305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EB3E6440-B960-4DAB-9597-289D911211CC}"/>
              </a:ext>
            </a:extLst>
          </p:cNvPr>
          <p:cNvSpPr/>
          <p:nvPr/>
        </p:nvSpPr>
        <p:spPr>
          <a:xfrm>
            <a:off x="0" y="4649638"/>
            <a:ext cx="11760200" cy="1527326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4C14646-09A0-42A7-91B0-1F9E4E08E3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982" y="333375"/>
            <a:ext cx="2009218" cy="2512374"/>
          </a:xfrm>
          <a:prstGeom prst="rect">
            <a:avLst/>
          </a:prstGeom>
        </p:spPr>
      </p:pic>
      <p:sp>
        <p:nvSpPr>
          <p:cNvPr id="18" name="Titel 17">
            <a:extLst>
              <a:ext uri="{FF2B5EF4-FFF2-40B4-BE49-F238E27FC236}">
                <a16:creationId xmlns:a16="http://schemas.microsoft.com/office/drawing/2014/main" id="{B0613837-CD06-4F3D-98B2-FAF02CAB4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0" y="4811284"/>
            <a:ext cx="10464800" cy="1252908"/>
          </a:xfrm>
        </p:spPr>
        <p:txBody>
          <a:bodyPr>
            <a:normAutofit fontScale="90000"/>
          </a:bodyPr>
          <a:lstStyle/>
          <a:p>
            <a:pPr>
              <a:spcBef>
                <a:spcPct val="50000"/>
              </a:spcBef>
            </a:pPr>
            <a:r>
              <a:rPr lang="de-DE" altLang="de-DE" b="1" dirty="0">
                <a:latin typeface="+mn-lt"/>
              </a:rPr>
              <a:t>Kultur der Antike</a:t>
            </a:r>
            <a:br>
              <a:rPr lang="de-DE" altLang="de-DE" b="1" dirty="0">
                <a:latin typeface="+mn-lt"/>
              </a:rPr>
            </a:br>
            <a:r>
              <a:rPr lang="de-DE" altLang="de-DE" sz="2700" b="1" dirty="0">
                <a:latin typeface="+mn-lt"/>
              </a:rPr>
              <a:t>BA-Studiengang im Fachbereich Geschichts- und Kulturwissenschaften</a:t>
            </a:r>
            <a:br>
              <a:rPr lang="de-DE" altLang="de-DE" sz="2700" b="1" dirty="0"/>
            </a:br>
            <a:endParaRPr lang="de-DE" sz="2700" dirty="0"/>
          </a:p>
        </p:txBody>
      </p:sp>
    </p:spTree>
    <p:extLst>
      <p:ext uri="{BB962C8B-B14F-4D97-AF65-F5344CB8AC3E}">
        <p14:creationId xmlns:p14="http://schemas.microsoft.com/office/powerpoint/2010/main" val="2882534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0C48308-68EE-4BF0-8F76-C7067B236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3E37-E7CB-473E-98CC-EA085E8A1C4F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3E0120C-3686-41E6-B765-1C698E4148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Institut für Altertumswissenschaften der JLU - Kontakt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A2A3C14-0C83-4561-A012-E8995AA96A64}"/>
              </a:ext>
            </a:extLst>
          </p:cNvPr>
          <p:cNvSpPr txBox="1">
            <a:spLocks/>
          </p:cNvSpPr>
          <p:nvPr/>
        </p:nvSpPr>
        <p:spPr>
          <a:xfrm>
            <a:off x="943475" y="1673525"/>
            <a:ext cx="10515600" cy="313138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1600" dirty="0">
              <a:solidFill>
                <a:schemeClr val="tx1"/>
              </a:solidFill>
            </a:endParaRPr>
          </a:p>
          <a:p>
            <a:r>
              <a:rPr lang="de-DE" sz="1600" dirty="0">
                <a:solidFill>
                  <a:schemeClr val="tx1"/>
                </a:solidFill>
              </a:rPr>
              <a:t>Bei Fragen erreichen Sie uns per Email (Sekretariat): </a:t>
            </a:r>
            <a:r>
              <a:rPr lang="de-DE" sz="1600" dirty="0">
                <a:solidFill>
                  <a:schemeClr val="tx1"/>
                </a:solidFill>
                <a:hlinkClick r:id="rId2"/>
              </a:rPr>
              <a:t>sekretariat@klassphil.uni-giessen.de</a:t>
            </a:r>
            <a:endParaRPr lang="de-DE" sz="1600" dirty="0">
              <a:solidFill>
                <a:schemeClr val="tx1"/>
              </a:solidFill>
            </a:endParaRPr>
          </a:p>
          <a:p>
            <a:endParaRPr lang="de-DE" sz="1600" dirty="0">
              <a:solidFill>
                <a:schemeClr val="tx1"/>
              </a:solidFill>
            </a:endParaRPr>
          </a:p>
          <a:p>
            <a:r>
              <a:rPr lang="de-DE" sz="1600" dirty="0">
                <a:solidFill>
                  <a:schemeClr val="tx1"/>
                </a:solidFill>
              </a:rPr>
              <a:t>und nach Voranmeldung im Institut für Altertumswissenschaften der JLU Gießen</a:t>
            </a:r>
          </a:p>
          <a:p>
            <a:endParaRPr lang="de-DE" sz="1600" dirty="0">
              <a:solidFill>
                <a:schemeClr val="tx1"/>
              </a:solidFill>
            </a:endParaRPr>
          </a:p>
          <a:p>
            <a:endParaRPr lang="de-DE" sz="1600" dirty="0">
              <a:solidFill>
                <a:schemeClr val="tx1"/>
              </a:solidFill>
            </a:endParaRPr>
          </a:p>
          <a:p>
            <a:r>
              <a:rPr lang="de-DE" sz="1600" dirty="0">
                <a:solidFill>
                  <a:schemeClr val="tx1"/>
                </a:solidFill>
              </a:rPr>
              <a:t>Besucheradresse:  Otto-</a:t>
            </a:r>
            <a:r>
              <a:rPr lang="de-DE" sz="1600" dirty="0" err="1">
                <a:solidFill>
                  <a:schemeClr val="tx1"/>
                </a:solidFill>
              </a:rPr>
              <a:t>Behaghel</a:t>
            </a:r>
            <a:r>
              <a:rPr lang="de-DE" sz="1600" dirty="0">
                <a:solidFill>
                  <a:schemeClr val="tx1"/>
                </a:solidFill>
              </a:rPr>
              <a:t>-Straße 10, Haus D/G, 35394 Gießen</a:t>
            </a:r>
          </a:p>
          <a:p>
            <a:endParaRPr lang="de-DE" sz="1600" dirty="0">
              <a:solidFill>
                <a:schemeClr val="tx1"/>
              </a:solidFill>
            </a:endParaRPr>
          </a:p>
          <a:p>
            <a:r>
              <a:rPr lang="de-DE" sz="1600" dirty="0">
                <a:solidFill>
                  <a:schemeClr val="tx1"/>
                </a:solidFill>
              </a:rPr>
              <a:t>Tel.: 0641/9928031 o. 0641/9928081</a:t>
            </a:r>
          </a:p>
          <a:p>
            <a:endParaRPr lang="de-DE" sz="1600" dirty="0">
              <a:solidFill>
                <a:schemeClr val="tx1"/>
              </a:solidFill>
            </a:endParaRPr>
          </a:p>
          <a:p>
            <a:endParaRPr lang="de-DE" sz="1600" dirty="0">
              <a:solidFill>
                <a:schemeClr val="tx1"/>
              </a:solidFill>
            </a:endParaRPr>
          </a:p>
          <a:p>
            <a:r>
              <a:rPr lang="de-DE" sz="1600" dirty="0">
                <a:solidFill>
                  <a:schemeClr val="tx1"/>
                </a:solidFill>
              </a:rPr>
              <a:t>Weiterführende Infos:</a:t>
            </a:r>
          </a:p>
          <a:p>
            <a:endParaRPr lang="de-DE" sz="1600" dirty="0">
              <a:solidFill>
                <a:schemeClr val="tx1"/>
              </a:solidFill>
            </a:endParaRPr>
          </a:p>
          <a:p>
            <a:r>
              <a:rPr lang="de-DE" sz="1600" dirty="0">
                <a:solidFill>
                  <a:schemeClr val="tx1"/>
                </a:solidFill>
                <a:hlinkClick r:id="rId3"/>
              </a:rPr>
              <a:t>https://www.uni-giessen.de/fbz/fb04/institute/altertum</a:t>
            </a:r>
            <a:endParaRPr lang="de-DE" sz="1600" dirty="0">
              <a:solidFill>
                <a:schemeClr val="tx1"/>
              </a:solidFill>
            </a:endParaRPr>
          </a:p>
          <a:p>
            <a:endParaRPr lang="de-DE" sz="1600" dirty="0">
              <a:solidFill>
                <a:schemeClr val="tx1"/>
              </a:solidFill>
            </a:endParaRPr>
          </a:p>
          <a:p>
            <a:endParaRPr lang="de-DE" sz="1600" dirty="0">
              <a:solidFill>
                <a:schemeClr val="tx1"/>
              </a:solidFill>
            </a:endParaRPr>
          </a:p>
          <a:p>
            <a:r>
              <a:rPr lang="de-DE" sz="1600" dirty="0">
                <a:solidFill>
                  <a:schemeClr val="tx1"/>
                </a:solidFill>
                <a:hlinkClick r:id="rId4"/>
              </a:rPr>
              <a:t>https://www.uni-giessen.de/studium/studienangebot/bachelor/kda</a:t>
            </a:r>
            <a:endParaRPr lang="de-DE" sz="1600" dirty="0">
              <a:solidFill>
                <a:schemeClr val="tx1"/>
              </a:solidFill>
            </a:endParaRPr>
          </a:p>
          <a:p>
            <a:endParaRPr lang="de-DE" sz="1600" dirty="0">
              <a:solidFill>
                <a:schemeClr val="tx1"/>
              </a:solidFill>
            </a:endParaRPr>
          </a:p>
          <a:p>
            <a:endParaRPr lang="de-DE" sz="1600" dirty="0">
              <a:solidFill>
                <a:schemeClr val="tx1"/>
              </a:solidFill>
            </a:endParaRPr>
          </a:p>
          <a:p>
            <a:endParaRPr lang="de-DE" sz="1600" dirty="0">
              <a:solidFill>
                <a:schemeClr val="tx1"/>
              </a:solidFill>
            </a:endParaRPr>
          </a:p>
          <a:p>
            <a:endParaRPr lang="de-DE" sz="1600" dirty="0">
              <a:solidFill>
                <a:schemeClr val="tx1"/>
              </a:solidFill>
            </a:endParaRPr>
          </a:p>
          <a:p>
            <a:endParaRPr lang="de-DE" sz="1600" dirty="0">
              <a:solidFill>
                <a:schemeClr val="tx1"/>
              </a:solidFill>
            </a:endParaRPr>
          </a:p>
          <a:p>
            <a:endParaRPr lang="de-DE" sz="1600" dirty="0">
              <a:solidFill>
                <a:schemeClr val="tx1"/>
              </a:solidFill>
            </a:endParaRPr>
          </a:p>
          <a:p>
            <a:endParaRPr lang="de-DE" sz="1600" dirty="0">
              <a:solidFill>
                <a:schemeClr val="tx1"/>
              </a:solidFill>
            </a:endParaRPr>
          </a:p>
          <a:p>
            <a:endParaRPr lang="de-DE" sz="1600" dirty="0">
              <a:solidFill>
                <a:schemeClr val="tx1"/>
              </a:solidFill>
            </a:endParaRPr>
          </a:p>
          <a:p>
            <a:endParaRPr lang="de-DE" sz="1600" dirty="0">
              <a:solidFill>
                <a:schemeClr val="tx1"/>
              </a:solidFill>
            </a:endParaRPr>
          </a:p>
          <a:p>
            <a:endParaRPr lang="de-DE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001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EE73E6C-7B02-3A49-8ADE-2E707DE80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8ACE2-1BC1-403E-B945-F9B70B2E92A7}" type="slidenum">
              <a:rPr lang="de-DE" smtClean="0"/>
              <a:pPr/>
              <a:t>2</a:t>
            </a:fld>
            <a:endParaRPr lang="de-DE"/>
          </a:p>
        </p:txBody>
      </p:sp>
      <p:pic>
        <p:nvPicPr>
          <p:cNvPr id="18" name="Inhaltsplatzhalter 17">
            <a:extLst>
              <a:ext uri="{FF2B5EF4-FFF2-40B4-BE49-F238E27FC236}">
                <a16:creationId xmlns:a16="http://schemas.microsoft.com/office/drawing/2014/main" id="{DE47238D-F8E5-2F47-89A7-326B54B8787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1172605" y="2975422"/>
            <a:ext cx="3178488" cy="2383867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D9517BFD-E6BD-6345-A6CD-A852FC2D783E}"/>
              </a:ext>
            </a:extLst>
          </p:cNvPr>
          <p:cNvSpPr txBox="1"/>
          <p:nvPr/>
        </p:nvSpPr>
        <p:spPr>
          <a:xfrm>
            <a:off x="1939701" y="5471635"/>
            <a:ext cx="1644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Alte Geschichte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4CF34EA0-237E-A642-A981-422524CE7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6627" y="3060398"/>
            <a:ext cx="2298891" cy="229889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74E70884-CBEA-1B4A-BF41-EB4ABD9B5282}"/>
              </a:ext>
            </a:extLst>
          </p:cNvPr>
          <p:cNvSpPr txBox="1"/>
          <p:nvPr/>
        </p:nvSpPr>
        <p:spPr>
          <a:xfrm>
            <a:off x="9246748" y="5471635"/>
            <a:ext cx="209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Klassische Philologie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E71ADD68-F97D-124E-8A99-4508926D0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5762" y="2589619"/>
            <a:ext cx="1772589" cy="2769670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D524BBAF-FEBA-344B-9E86-EB9892F60470}"/>
              </a:ext>
            </a:extLst>
          </p:cNvPr>
          <p:cNvSpPr txBox="1"/>
          <p:nvPr/>
        </p:nvSpPr>
        <p:spPr>
          <a:xfrm>
            <a:off x="5515846" y="5471635"/>
            <a:ext cx="2292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Klassische Archäologie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5737936B-54E6-C445-BB4B-3EE5DCABE08C}"/>
              </a:ext>
            </a:extLst>
          </p:cNvPr>
          <p:cNvSpPr txBox="1"/>
          <p:nvPr/>
        </p:nvSpPr>
        <p:spPr>
          <a:xfrm>
            <a:off x="751114" y="790825"/>
            <a:ext cx="9665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solidFill>
                  <a:schemeClr val="bg1"/>
                </a:solidFill>
                <a:latin typeface="+mj-lt"/>
              </a:rPr>
              <a:t>Arbeitsbereiche der Altertumswissenschaften</a:t>
            </a:r>
          </a:p>
        </p:txBody>
      </p:sp>
    </p:spTree>
    <p:extLst>
      <p:ext uri="{BB962C8B-B14F-4D97-AF65-F5344CB8AC3E}">
        <p14:creationId xmlns:p14="http://schemas.microsoft.com/office/powerpoint/2010/main" val="1521680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126E3F7-39CF-5D4F-9C5C-8C770FA0F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3E37-E7CB-473E-98CC-EA085E8A1C4F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567B255-A895-F64C-A08E-4325725221A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435100" y="2074846"/>
            <a:ext cx="9906000" cy="3814458"/>
          </a:xfrm>
        </p:spPr>
        <p:txBody>
          <a:bodyPr>
            <a:normAutofit/>
          </a:bodyPr>
          <a:lstStyle/>
          <a:p>
            <a:r>
              <a:rPr lang="de-DE" dirty="0"/>
              <a:t>Studium der antiken Kultur in ihrer</a:t>
            </a:r>
            <a:br>
              <a:rPr lang="de-DE" dirty="0"/>
            </a:br>
            <a:r>
              <a:rPr lang="de-DE" dirty="0"/>
              <a:t>Gesamtheit: umfassende interdisziplinäre</a:t>
            </a:r>
            <a:br>
              <a:rPr lang="de-DE" dirty="0"/>
            </a:br>
            <a:r>
              <a:rPr lang="de-DE" dirty="0"/>
              <a:t>Ausbildung</a:t>
            </a:r>
          </a:p>
          <a:p>
            <a:r>
              <a:rPr lang="de-DE" dirty="0"/>
              <a:t>Selbstgewählter Schwerpunkt in einem der</a:t>
            </a:r>
            <a:br>
              <a:rPr lang="de-DE" dirty="0"/>
            </a:br>
            <a:r>
              <a:rPr lang="de-DE" dirty="0"/>
              <a:t>altertumswissenschaftlichen Fächer:</a:t>
            </a:r>
            <a:br>
              <a:rPr lang="de-DE" dirty="0"/>
            </a:br>
            <a:r>
              <a:rPr lang="de-DE" dirty="0"/>
              <a:t>Alte Geschichte, Gräzistik, Klassische</a:t>
            </a:r>
            <a:br>
              <a:rPr lang="de-DE" dirty="0"/>
            </a:br>
            <a:r>
              <a:rPr lang="de-DE" dirty="0"/>
              <a:t>Archäologie oder </a:t>
            </a:r>
            <a:r>
              <a:rPr lang="de-DE" dirty="0" err="1"/>
              <a:t>Latinistik</a:t>
            </a:r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162E44F4-D282-8643-AD38-B104FFF85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man macht …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CBADE4E6-A159-2D41-9BEB-F81661435D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8" b="9305"/>
          <a:stretch/>
        </p:blipFill>
        <p:spPr>
          <a:xfrm>
            <a:off x="7391428" y="2307583"/>
            <a:ext cx="4488789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62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5487AF8-0DE1-4AE6-BB5B-73CD3AC18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8ACE2-1BC1-403E-B945-F9B70B2E92A7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D6891E-8FC9-BF48-B8BD-657930649F6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422400" y="1957691"/>
            <a:ext cx="9906000" cy="4551965"/>
          </a:xfrm>
        </p:spPr>
        <p:txBody>
          <a:bodyPr>
            <a:noAutofit/>
          </a:bodyPr>
          <a:lstStyle/>
          <a:p>
            <a:pPr fontAlgn="ctr">
              <a:lnSpc>
                <a:spcPct val="150000"/>
              </a:lnSpc>
              <a:spcBef>
                <a:spcPts val="600"/>
              </a:spcBef>
            </a:pPr>
            <a:r>
              <a:rPr lang="de-DE" sz="1800" dirty="0"/>
              <a:t>Interdisziplinärer Ansatz befördert Verständnis für die antike Welt in ihrer Gesamtheit</a:t>
            </a:r>
          </a:p>
          <a:p>
            <a:pPr fontAlgn="ctr">
              <a:lnSpc>
                <a:spcPct val="150000"/>
              </a:lnSpc>
              <a:spcBef>
                <a:spcPts val="600"/>
              </a:spcBef>
            </a:pPr>
            <a:r>
              <a:rPr lang="de-DE" sz="1800" dirty="0"/>
              <a:t>Verschiedene fachliche Perspektiven der Altertumswissenschaften: unterschiedliche Methoden, Frageinteressen und -perspektiven, Medien und Forschungsresultate</a:t>
            </a:r>
          </a:p>
          <a:p>
            <a:pPr fontAlgn="ctr">
              <a:lnSpc>
                <a:spcPct val="150000"/>
              </a:lnSpc>
              <a:spcBef>
                <a:spcPts val="600"/>
              </a:spcBef>
            </a:pPr>
            <a:r>
              <a:rPr lang="de-DE" sz="1800" dirty="0"/>
              <a:t>Verknüpfung dieser Zugriffe im gemeinsamen Studium: Erwerben der Fähigkeit, vielfältige Positionen in eigene Argumentation zu integrieren, zu präsentieren und zu kommunizieren</a:t>
            </a:r>
          </a:p>
          <a:p>
            <a:pPr fontAlgn="ctr">
              <a:lnSpc>
                <a:spcPct val="150000"/>
              </a:lnSpc>
              <a:spcBef>
                <a:spcPts val="600"/>
              </a:spcBef>
            </a:pPr>
            <a:r>
              <a:rPr lang="de-DE" sz="1800" dirty="0"/>
              <a:t>Beschäftigung mit antiken Kulturen in ihren literarischen, materiellen und historischen Erscheinungsformen sowie ihren Wechselbeziehungen: Förderung der bewussten Wahrnehmung kultureller Vielfalt</a:t>
            </a:r>
          </a:p>
          <a:p>
            <a:pPr fontAlgn="ctr">
              <a:lnSpc>
                <a:spcPct val="150000"/>
              </a:lnSpc>
              <a:spcBef>
                <a:spcPts val="600"/>
              </a:spcBef>
            </a:pPr>
            <a:r>
              <a:rPr lang="de-DE" sz="1800" dirty="0"/>
              <a:t>Zusammenführen von antiken Texten, historischen Quellen und archäologischen Materialien: Steigerung der Fähigkeit zur kritischen, historisch fundierten und kulturübergreifenden Beurteilung </a:t>
            </a: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529644CE-0CED-4E6D-BE3C-3153F5463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Gegenstand und Ziel des Studiums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9289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003841F-F7C9-2F48-ABA9-9F668C847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3E37-E7CB-473E-98CC-EA085E8A1C4F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2533DD9-AFD8-C14F-B835-E1935C7B880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422400" y="1957691"/>
            <a:ext cx="9906000" cy="4040337"/>
          </a:xfrm>
        </p:spPr>
        <p:txBody>
          <a:bodyPr>
            <a:normAutofit/>
          </a:bodyPr>
          <a:lstStyle/>
          <a:p>
            <a:r>
              <a:rPr lang="de-DE" dirty="0"/>
              <a:t>Interesse an der europäischen Antike und ihrem kulturellen, materiellen und historischen Erbe</a:t>
            </a:r>
          </a:p>
          <a:p>
            <a:r>
              <a:rPr lang="de-DE" dirty="0"/>
              <a:t>Bereitschaft zur intensiven Auseinandersetzung mit Originalbefunden (Texte, Inschriften, Architektur, Bilder) und Forschungsliteratur</a:t>
            </a:r>
          </a:p>
          <a:p>
            <a:r>
              <a:rPr lang="de-DE" dirty="0"/>
              <a:t>Wille zum eigenständigen und kritischen Denken</a:t>
            </a:r>
          </a:p>
          <a:p>
            <a:r>
              <a:rPr lang="de-DE" dirty="0"/>
              <a:t>Latinum ist zur Einschreibung nachzuweisen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73630CFE-BEE4-AF45-AF6D-F523E5A9C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Voraussetzungen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F064A87-EAF5-8F45-9E3D-41A784F4B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742" y="4221993"/>
            <a:ext cx="2743200" cy="205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0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632969F-360E-2741-AB9B-CE40A66FD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3E37-E7CB-473E-98CC-EA085E8A1C4F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900A1906-50BD-A940-97BF-30DB1A26F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0" y="346744"/>
            <a:ext cx="10464800" cy="971595"/>
          </a:xfrm>
        </p:spPr>
        <p:txBody>
          <a:bodyPr/>
          <a:lstStyle/>
          <a:p>
            <a:r>
              <a:rPr lang="de-DE" dirty="0"/>
              <a:t>Studienaufbau</a:t>
            </a: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CA59394D-9F8F-8242-8C51-CF636BDFF34A}"/>
              </a:ext>
            </a:extLst>
          </p:cNvPr>
          <p:cNvSpPr/>
          <p:nvPr/>
        </p:nvSpPr>
        <p:spPr>
          <a:xfrm>
            <a:off x="2531732" y="1642569"/>
            <a:ext cx="1828799" cy="7118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Basismodule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8DA7CD4-2263-4546-BF5A-D4E59F11683E}"/>
              </a:ext>
            </a:extLst>
          </p:cNvPr>
          <p:cNvSpPr txBox="1"/>
          <p:nvPr/>
        </p:nvSpPr>
        <p:spPr>
          <a:xfrm>
            <a:off x="889000" y="1813838"/>
            <a:ext cx="155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1./2. Semester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D4359A0-3598-C74A-A7F5-EF4795B9D17A}"/>
              </a:ext>
            </a:extLst>
          </p:cNvPr>
          <p:cNvSpPr txBox="1"/>
          <p:nvPr/>
        </p:nvSpPr>
        <p:spPr>
          <a:xfrm>
            <a:off x="4448286" y="1675338"/>
            <a:ext cx="7372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materielles und methodisches Grundlagenwissen sowie elementare</a:t>
            </a:r>
          </a:p>
          <a:p>
            <a:r>
              <a:rPr lang="de-DE" dirty="0"/>
              <a:t>Sprachausbildung in Abhängigkeit von Vorkenntnissen (Latein, Altgriechisch)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00A844C-1825-9646-9E03-8622490D6500}"/>
              </a:ext>
            </a:extLst>
          </p:cNvPr>
          <p:cNvSpPr txBox="1"/>
          <p:nvPr/>
        </p:nvSpPr>
        <p:spPr>
          <a:xfrm>
            <a:off x="845718" y="4211182"/>
            <a:ext cx="1641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3. - 6. Semester</a:t>
            </a:r>
          </a:p>
        </p:txBody>
      </p:sp>
      <p:sp>
        <p:nvSpPr>
          <p:cNvPr id="13" name="Abgerundetes Rechteck 12">
            <a:extLst>
              <a:ext uri="{FF2B5EF4-FFF2-40B4-BE49-F238E27FC236}">
                <a16:creationId xmlns:a16="http://schemas.microsoft.com/office/drawing/2014/main" id="{FF3315C4-75B0-CD42-AF9A-3BBE31D40C51}"/>
              </a:ext>
            </a:extLst>
          </p:cNvPr>
          <p:cNvSpPr/>
          <p:nvPr/>
        </p:nvSpPr>
        <p:spPr>
          <a:xfrm>
            <a:off x="2531730" y="2440935"/>
            <a:ext cx="1828799" cy="7118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Kernfachmodule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A8867AF-B484-F240-907D-BE211992AB94}"/>
              </a:ext>
            </a:extLst>
          </p:cNvPr>
          <p:cNvSpPr txBox="1"/>
          <p:nvPr/>
        </p:nvSpPr>
        <p:spPr>
          <a:xfrm>
            <a:off x="4412519" y="2473704"/>
            <a:ext cx="7180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Studium eines selbstgewählten Schwerpunktes (Alte Geschichte, Gräzistik,</a:t>
            </a:r>
          </a:p>
          <a:p>
            <a:r>
              <a:rPr lang="de-DE" dirty="0"/>
              <a:t>Klassische Archäologie, </a:t>
            </a:r>
            <a:r>
              <a:rPr lang="de-DE" dirty="0" err="1"/>
              <a:t>Latinistik</a:t>
            </a:r>
            <a:r>
              <a:rPr lang="de-DE" dirty="0"/>
              <a:t>)</a:t>
            </a:r>
          </a:p>
        </p:txBody>
      </p:sp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5993F62B-3E60-004C-9A20-68B561CEEBC8}"/>
              </a:ext>
            </a:extLst>
          </p:cNvPr>
          <p:cNvSpPr/>
          <p:nvPr/>
        </p:nvSpPr>
        <p:spPr>
          <a:xfrm>
            <a:off x="2531731" y="3241547"/>
            <a:ext cx="1828799" cy="7118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Vertiefungs-module</a:t>
            </a:r>
          </a:p>
        </p:txBody>
      </p: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id="{3289068D-A50F-8042-A659-ADF8BE9051DC}"/>
              </a:ext>
            </a:extLst>
          </p:cNvPr>
          <p:cNvSpPr/>
          <p:nvPr/>
        </p:nvSpPr>
        <p:spPr>
          <a:xfrm>
            <a:off x="2531730" y="4042159"/>
            <a:ext cx="1828799" cy="7118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Sprach-/ Wahlmodule</a:t>
            </a:r>
          </a:p>
        </p:txBody>
      </p:sp>
      <p:sp>
        <p:nvSpPr>
          <p:cNvPr id="17" name="Abgerundetes Rechteck 16">
            <a:extLst>
              <a:ext uri="{FF2B5EF4-FFF2-40B4-BE49-F238E27FC236}">
                <a16:creationId xmlns:a16="http://schemas.microsoft.com/office/drawing/2014/main" id="{AA6A40A7-6601-A045-A24D-699031E20B1B}"/>
              </a:ext>
            </a:extLst>
          </p:cNvPr>
          <p:cNvSpPr/>
          <p:nvPr/>
        </p:nvSpPr>
        <p:spPr>
          <a:xfrm>
            <a:off x="2532486" y="4840525"/>
            <a:ext cx="1828799" cy="7118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Erweiterungs-module</a:t>
            </a:r>
          </a:p>
        </p:txBody>
      </p:sp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F2FA91FD-829C-FB4C-B234-A89D7536E0FD}"/>
              </a:ext>
            </a:extLst>
          </p:cNvPr>
          <p:cNvSpPr/>
          <p:nvPr/>
        </p:nvSpPr>
        <p:spPr>
          <a:xfrm>
            <a:off x="2531730" y="5638891"/>
            <a:ext cx="1828799" cy="7118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Praktikum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5BC63D5-D696-A743-A6E4-91AC9A07E551}"/>
              </a:ext>
            </a:extLst>
          </p:cNvPr>
          <p:cNvSpPr txBox="1"/>
          <p:nvPr/>
        </p:nvSpPr>
        <p:spPr>
          <a:xfrm>
            <a:off x="4448286" y="3272070"/>
            <a:ext cx="6604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Erwerb altertumswissenschaftlicher Allgemeinkompetenz, z.B. durch</a:t>
            </a:r>
          </a:p>
          <a:p>
            <a:r>
              <a:rPr lang="de-DE" dirty="0"/>
              <a:t>interdisziplinäre praxisorientierte Projekte und Exkursionen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A3D5DD0-486B-DC4B-8AC6-049DD98FA964}"/>
              </a:ext>
            </a:extLst>
          </p:cNvPr>
          <p:cNvSpPr txBox="1"/>
          <p:nvPr/>
        </p:nvSpPr>
        <p:spPr>
          <a:xfrm>
            <a:off x="4448286" y="4072682"/>
            <a:ext cx="6786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Erwerb theoretisch-reflektierender und praktisch-kreativer Kompetenz</a:t>
            </a:r>
          </a:p>
          <a:p>
            <a:r>
              <a:rPr lang="de-DE" dirty="0"/>
              <a:t>in den Alten Sprachen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0BD1150E-FE70-C044-9C0D-3AF15A193CD9}"/>
              </a:ext>
            </a:extLst>
          </p:cNvPr>
          <p:cNvSpPr txBox="1"/>
          <p:nvPr/>
        </p:nvSpPr>
        <p:spPr>
          <a:xfrm>
            <a:off x="4448286" y="4873294"/>
            <a:ext cx="6831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Erweiterung der Kompetenzen in den nicht als Schwerpunkt gewählten</a:t>
            </a:r>
          </a:p>
          <a:p>
            <a:r>
              <a:rPr lang="de-DE" dirty="0"/>
              <a:t>altertumswissenschaftlichen Disziplinen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ECFE31EF-9FE9-754D-BB02-F751095C7034}"/>
              </a:ext>
            </a:extLst>
          </p:cNvPr>
          <p:cNvSpPr txBox="1"/>
          <p:nvPr/>
        </p:nvSpPr>
        <p:spPr>
          <a:xfrm>
            <a:off x="4448286" y="5810160"/>
            <a:ext cx="5344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Absolvierung eines möglichst studiennahen Praktikums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FE3F90FF-9FE9-954E-B726-98989289762E}"/>
              </a:ext>
            </a:extLst>
          </p:cNvPr>
          <p:cNvSpPr txBox="1"/>
          <p:nvPr/>
        </p:nvSpPr>
        <p:spPr>
          <a:xfrm>
            <a:off x="2443977" y="6423860"/>
            <a:ext cx="7123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C00000"/>
                </a:solidFill>
              </a:rPr>
              <a:t>Das Studium wird mit einer Bachelor-Thesis im 6. Semester abgeschlossen.</a:t>
            </a:r>
          </a:p>
        </p:txBody>
      </p:sp>
      <p:cxnSp>
        <p:nvCxnSpPr>
          <p:cNvPr id="28" name="Gerade Verbindung 27">
            <a:extLst>
              <a:ext uri="{FF2B5EF4-FFF2-40B4-BE49-F238E27FC236}">
                <a16:creationId xmlns:a16="http://schemas.microsoft.com/office/drawing/2014/main" id="{3E1E5662-82A2-FD4C-8039-FC933DD47F91}"/>
              </a:ext>
            </a:extLst>
          </p:cNvPr>
          <p:cNvCxnSpPr>
            <a:cxnSpLocks/>
          </p:cNvCxnSpPr>
          <p:nvPr/>
        </p:nvCxnSpPr>
        <p:spPr>
          <a:xfrm>
            <a:off x="980688" y="2440935"/>
            <a:ext cx="1360715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146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3726E6D-F57B-C440-99F8-FF811351D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3E37-E7CB-473E-98CC-EA085E8A1C4F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A3642EB-BE29-054A-BBD0-D0FD32C800C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46171" y="1942827"/>
            <a:ext cx="7366000" cy="2429251"/>
          </a:xfrm>
        </p:spPr>
        <p:txBody>
          <a:bodyPr/>
          <a:lstStyle/>
          <a:p>
            <a:pPr fontAlgn="ctr"/>
            <a:r>
              <a:rPr lang="de-DE" dirty="0"/>
              <a:t>Geschichts- und Kulturwissenschaften (M.A.)</a:t>
            </a:r>
          </a:p>
          <a:p>
            <a:pPr fontAlgn="ctr"/>
            <a:r>
              <a:rPr lang="de-DE" dirty="0"/>
              <a:t>Im Anschluss an ein Masterstudium ist bei entsprechender Eignung eine Promotion möglich. 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BE27A55-8D45-154C-B4C9-A5680925B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Weiterführende Studiengänge an der JLU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6AF23584-BDC4-1D40-AA90-A075BF615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4557" y="2494817"/>
            <a:ext cx="4413524" cy="330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14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123AFEB-13D7-E343-B50D-56F21199D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3E37-E7CB-473E-98CC-EA085E8A1C4F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351A9C-0492-AF47-9839-CBA6311FC94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422400" y="1957692"/>
            <a:ext cx="9906000" cy="4117266"/>
          </a:xfrm>
        </p:spPr>
        <p:txBody>
          <a:bodyPr>
            <a:normAutofit/>
          </a:bodyPr>
          <a:lstStyle/>
          <a:p>
            <a:r>
              <a:rPr lang="de-DE" dirty="0"/>
              <a:t>Ein altertumswissenschaftlicher Studiengang eröffnet außerhalb der akademischen Laufbahnen ein dynamisches Berufsprofil: Man ist nicht auf einen Job festlegt, sondern verfügt über vielfältige Kompetenzen.</a:t>
            </a:r>
          </a:p>
          <a:p>
            <a:r>
              <a:rPr lang="de-DE" dirty="0"/>
              <a:t>Nachteil: Man muss sich überlegen, was man will, und wie man sich eventuell dieses Feld erschließt.</a:t>
            </a:r>
          </a:p>
          <a:p>
            <a:r>
              <a:rPr lang="de-DE" dirty="0"/>
              <a:t>Vorteil: viele Möglichkeiten, Raum für Veränderungen und Entwicklungen, Quereinstiege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6DBE777-8B77-0247-93E9-04D714B3E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Und nach dem Studium …?</a:t>
            </a:r>
          </a:p>
        </p:txBody>
      </p:sp>
    </p:spTree>
    <p:extLst>
      <p:ext uri="{BB962C8B-B14F-4D97-AF65-F5344CB8AC3E}">
        <p14:creationId xmlns:p14="http://schemas.microsoft.com/office/powerpoint/2010/main" val="1600532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C55D8F2-8E47-0B46-8176-76EFF18D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3E37-E7CB-473E-98CC-EA085E8A1C4F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27525875-B472-534D-8DBD-3171387D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Berufsperspektiven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A033BFBE-343F-E345-8326-059C94CBBA74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76" y="1714726"/>
            <a:ext cx="5006749" cy="500674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3A7561B-A9CB-B941-9BF5-61F7CA4E5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702044" y="2533531"/>
            <a:ext cx="2266033" cy="3043924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8BA456F0-D08F-8E44-A8BF-FF6A7836BF65}"/>
              </a:ext>
            </a:extLst>
          </p:cNvPr>
          <p:cNvSpPr txBox="1"/>
          <p:nvPr/>
        </p:nvSpPr>
        <p:spPr>
          <a:xfrm>
            <a:off x="1702044" y="5652283"/>
            <a:ext cx="18614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" dirty="0">
                <a:hlinkClick r:id="rId5"/>
              </a:rPr>
              <a:t>https://cdn.pixabay.com/photo/2012/04/11/16/17/thinker-28741_960_720.png</a:t>
            </a:r>
            <a:endParaRPr lang="de-DE" sz="4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3274235"/>
      </p:ext>
    </p:extLst>
  </p:cSld>
  <p:clrMapOvr>
    <a:masterClrMapping/>
  </p:clrMapOvr>
</p:sld>
</file>

<file path=ppt/theme/theme1.xml><?xml version="1.0" encoding="utf-8"?>
<a:theme xmlns:a="http://schemas.openxmlformats.org/drawingml/2006/main" name="JLU FOLIENMASTER">
  <a:themeElements>
    <a:clrScheme name="JLU Gießen">
      <a:dk1>
        <a:sysClr val="windowText" lastClr="000000"/>
      </a:dk1>
      <a:lt1>
        <a:sysClr val="window" lastClr="FFFFFF"/>
      </a:lt1>
      <a:dk2>
        <a:srgbClr val="53606B"/>
      </a:dk2>
      <a:lt2>
        <a:srgbClr val="E7E6E6"/>
      </a:lt2>
      <a:accent1>
        <a:srgbClr val="0069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DCE6EB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orlage_JLU_16_9_Calibri" id="{1D5F062F-75DA-F14C-8D7E-2DB7E635818D}" vid="{CD83FBED-9354-B943-958D-00CEB85C273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Vorlage_JLU_16_9_Calibri</Template>
  <TotalTime>0</TotalTime>
  <Words>502</Words>
  <Application>Microsoft Macintosh PowerPoint</Application>
  <PresentationFormat>Breitbild</PresentationFormat>
  <Paragraphs>84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3" baseType="lpstr">
      <vt:lpstr>Arial</vt:lpstr>
      <vt:lpstr>Calibri</vt:lpstr>
      <vt:lpstr>JLU FOLIENMASTER</vt:lpstr>
      <vt:lpstr>Kultur der Antike BA-Studiengang im Fachbereich Geschichts- und Kulturwissenschaften </vt:lpstr>
      <vt:lpstr>PowerPoint-Präsentation</vt:lpstr>
      <vt:lpstr>Was man macht …</vt:lpstr>
      <vt:lpstr>Gegenstand und Ziel des Studiums </vt:lpstr>
      <vt:lpstr>Voraussetzungen</vt:lpstr>
      <vt:lpstr>Studienaufbau</vt:lpstr>
      <vt:lpstr>Weiterführende Studiengänge an der JLU</vt:lpstr>
      <vt:lpstr>Und nach dem Studium …?</vt:lpstr>
      <vt:lpstr>Berufsperspektiven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Stark, Michaela</dc:creator>
  <cp:lastModifiedBy>Isabelle Künzer</cp:lastModifiedBy>
  <cp:revision>82</cp:revision>
  <dcterms:created xsi:type="dcterms:W3CDTF">2019-01-23T14:58:29Z</dcterms:created>
  <dcterms:modified xsi:type="dcterms:W3CDTF">2020-05-12T06:55:43Z</dcterms:modified>
</cp:coreProperties>
</file>